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9" r:id="rId1"/>
  </p:sldMasterIdLst>
  <p:notesMasterIdLst>
    <p:notesMasterId r:id="rId22"/>
  </p:notesMasterIdLst>
  <p:handoutMasterIdLst>
    <p:handoutMasterId r:id="rId23"/>
  </p:handoutMasterIdLst>
  <p:sldIdLst>
    <p:sldId id="260" r:id="rId2"/>
    <p:sldId id="281" r:id="rId3"/>
    <p:sldId id="329" r:id="rId4"/>
    <p:sldId id="382" r:id="rId5"/>
    <p:sldId id="383" r:id="rId6"/>
    <p:sldId id="384" r:id="rId7"/>
    <p:sldId id="393" r:id="rId8"/>
    <p:sldId id="385" r:id="rId9"/>
    <p:sldId id="386" r:id="rId10"/>
    <p:sldId id="394" r:id="rId11"/>
    <p:sldId id="387" r:id="rId12"/>
    <p:sldId id="388" r:id="rId13"/>
    <p:sldId id="398" r:id="rId14"/>
    <p:sldId id="395" r:id="rId15"/>
    <p:sldId id="399" r:id="rId16"/>
    <p:sldId id="389" r:id="rId17"/>
    <p:sldId id="391" r:id="rId18"/>
    <p:sldId id="392" r:id="rId19"/>
    <p:sldId id="390" r:id="rId20"/>
    <p:sldId id="380" r:id="rId2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999900"/>
    <a:srgbClr val="BC421D"/>
    <a:srgbClr val="CC0000"/>
    <a:srgbClr val="FF9900"/>
    <a:srgbClr val="A1BA0A"/>
    <a:srgbClr val="90B90B"/>
    <a:srgbClr val="F6C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0" autoAdjust="0"/>
    <p:restoredTop sz="99290" autoAdjust="0"/>
  </p:normalViewPr>
  <p:slideViewPr>
    <p:cSldViewPr snapToGrid="0">
      <p:cViewPr varScale="1">
        <p:scale>
          <a:sx n="123" d="100"/>
          <a:sy n="123" d="100"/>
        </p:scale>
        <p:origin x="3048" y="102"/>
      </p:cViewPr>
      <p:guideLst>
        <p:guide orient="horz" pos="2160"/>
        <p:guide pos="2880"/>
      </p:guideLst>
    </p:cSldViewPr>
  </p:slideViewPr>
  <p:outlineViewPr>
    <p:cViewPr>
      <p:scale>
        <a:sx n="66" d="100"/>
        <a:sy n="66" d="100"/>
      </p:scale>
      <p:origin x="0" y="0"/>
    </p:cViewPr>
    <p:sldLst>
      <p:sld r:id="rId1" collapse="1"/>
    </p:sldLst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200" d="100"/>
        <a:sy n="200" d="100"/>
      </p:scale>
      <p:origin x="0" y="10968"/>
    </p:cViewPr>
  </p:sorterViewPr>
  <p:notesViewPr>
    <p:cSldViewPr snapToGrid="0">
      <p:cViewPr varScale="1">
        <p:scale>
          <a:sx n="54" d="100"/>
          <a:sy n="54" d="100"/>
        </p:scale>
        <p:origin x="-1770" y="-10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 dirty="0">
                <a:latin typeface="Times New Roman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dirty="0">
                <a:latin typeface="Times New Roman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 dirty="0">
                <a:latin typeface="Times New Roman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2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Arial" panose="020B0604020202020204" pitchFamily="34" charset="0"/>
              </a:defRPr>
            </a:lvl1pPr>
          </a:lstStyle>
          <a:p>
            <a:fld id="{3C3F1D08-C261-4542-8EC8-CFACF62C96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72618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 dirty="0">
                <a:latin typeface="Times New Roman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 dirty="0">
                <a:latin typeface="Times New Roman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 dirty="0">
                <a:latin typeface="Times New Roman" pitchFamily="-108" charset="0"/>
                <a:ea typeface="ＭＳ Ｐゴシック" pitchFamily="-108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cs typeface="Arial" panose="020B0604020202020204" pitchFamily="34" charset="0"/>
              </a:defRPr>
            </a:lvl1pPr>
          </a:lstStyle>
          <a:p>
            <a:fld id="{7544D023-F660-4272-9BDC-6298F9DE189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0022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ゴシック" pitchFamily="-10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2D78B63-733F-4CCD-9202-2051EC516C2C}" type="slidenum">
              <a:rPr lang="en-US" altLang="en-US" sz="1300"/>
              <a:pPr/>
              <a:t>1</a:t>
            </a:fld>
            <a:endParaRPr lang="en-US" altLang="en-US" sz="130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7575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133DD407-DF74-4565-9B22-1F6F7A2CDFE0}" type="slidenum">
              <a:rPr lang="en-US" altLang="en-US" sz="1300"/>
              <a:pPr/>
              <a:t>2</a:t>
            </a:fld>
            <a:endParaRPr lang="en-US" altLang="en-US" sz="130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70435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fld id="{30867D36-52B1-4A3E-AB6F-91A0A83AC5CC}" type="slidenum">
              <a:rPr lang="en-US" altLang="en-US" sz="1300"/>
              <a:pPr/>
              <a:t>3</a:t>
            </a:fld>
            <a:endParaRPr lang="en-US" altLang="en-US" sz="130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12527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444500" cy="6858000"/>
          </a:xfrm>
          <a:prstGeom prst="rect">
            <a:avLst/>
          </a:prstGeom>
          <a:solidFill>
            <a:srgbClr val="F1CA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" name="Rectangle 2"/>
          <p:cNvSpPr/>
          <p:nvPr userDrawn="1"/>
        </p:nvSpPr>
        <p:spPr>
          <a:xfrm>
            <a:off x="0" y="563563"/>
            <a:ext cx="9144000" cy="1287462"/>
          </a:xfrm>
          <a:prstGeom prst="rect">
            <a:avLst/>
          </a:prstGeom>
          <a:solidFill>
            <a:srgbClr val="F1CA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369888" y="414338"/>
            <a:ext cx="3833812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9600" dirty="0" smtClean="0">
                <a:solidFill>
                  <a:schemeClr val="tx2"/>
                </a:solidFill>
                <a:latin typeface="DINPro-CondBlack"/>
                <a:ea typeface="DINPro-CondBlack"/>
                <a:cs typeface="DINPro-CondBlack"/>
              </a:rPr>
              <a:t>BUSN</a:t>
            </a:r>
          </a:p>
        </p:txBody>
      </p:sp>
      <p:sp>
        <p:nvSpPr>
          <p:cNvPr id="5" name="TextBox 4"/>
          <p:cNvSpPr txBox="1">
            <a:spLocks noChangeArrowheads="1"/>
          </p:cNvSpPr>
          <p:nvPr userDrawn="1"/>
        </p:nvSpPr>
        <p:spPr bwMode="auto">
          <a:xfrm>
            <a:off x="4832350" y="3165475"/>
            <a:ext cx="38814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4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Now: Change Is the Only Constant</a:t>
            </a: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4832350" y="1778000"/>
            <a:ext cx="1328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7200" dirty="0" smtClean="0">
                <a:solidFill>
                  <a:schemeClr val="tx2"/>
                </a:solidFill>
                <a:latin typeface="DINPro-CondBlack"/>
                <a:ea typeface="DINPro-CondBlack"/>
                <a:cs typeface="DINPro-CondBlack"/>
              </a:rPr>
              <a:t>1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832350" y="2987675"/>
            <a:ext cx="4311650" cy="0"/>
          </a:xfrm>
          <a:prstGeom prst="line">
            <a:avLst/>
          </a:prstGeom>
          <a:ln w="38100" cmpd="sng">
            <a:solidFill>
              <a:srgbClr val="5CBD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417763"/>
            <a:ext cx="3619500" cy="324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14"/>
          <p:cNvGrpSpPr>
            <a:grpSpLocks/>
          </p:cNvGrpSpPr>
          <p:nvPr userDrawn="1"/>
        </p:nvGrpSpPr>
        <p:grpSpPr bwMode="auto">
          <a:xfrm>
            <a:off x="3871913" y="787400"/>
            <a:ext cx="679450" cy="831850"/>
            <a:chOff x="3793661" y="814730"/>
            <a:chExt cx="678753" cy="830997"/>
          </a:xfrm>
        </p:grpSpPr>
        <p:sp>
          <p:nvSpPr>
            <p:cNvPr id="10" name="TextBox 9"/>
            <p:cNvSpPr txBox="1">
              <a:spLocks noChangeArrowheads="1"/>
            </p:cNvSpPr>
            <p:nvPr userDrawn="1"/>
          </p:nvSpPr>
          <p:spPr bwMode="auto">
            <a:xfrm>
              <a:off x="3863439" y="814730"/>
              <a:ext cx="51382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ＭＳ Ｐゴシック" pitchFamily="34" charset="-128"/>
                </a:defRPr>
              </a:lvl9pPr>
            </a:lstStyle>
            <a:p>
              <a:pPr eaLnBrk="1" hangingPunct="1">
                <a:defRPr/>
              </a:pPr>
              <a:r>
                <a:rPr lang="en-US" altLang="en-US" sz="4800" dirty="0" smtClean="0">
                  <a:solidFill>
                    <a:schemeClr val="tx2"/>
                  </a:solidFill>
                  <a:latin typeface="DINPro-CondMedium"/>
                  <a:ea typeface="DINPro-CondMedium"/>
                  <a:cs typeface="DINPro-CondMedium"/>
                </a:rPr>
                <a:t>8</a:t>
              </a:r>
            </a:p>
          </p:txBody>
        </p:sp>
        <p:sp>
          <p:nvSpPr>
            <p:cNvPr id="11" name="Oval 10"/>
            <p:cNvSpPr/>
            <p:nvPr userDrawn="1"/>
          </p:nvSpPr>
          <p:spPr>
            <a:xfrm>
              <a:off x="3793661" y="928913"/>
              <a:ext cx="678753" cy="678753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dirty="0">
                <a:solidFill>
                  <a:schemeClr val="tx2"/>
                </a:solidFill>
              </a:endParaRPr>
            </a:p>
          </p:txBody>
        </p:sp>
      </p:grpSp>
      <p:sp>
        <p:nvSpPr>
          <p:cNvPr id="1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735388" y="6584950"/>
            <a:ext cx="5408612" cy="277813"/>
          </a:xfrm>
        </p:spPr>
        <p:txBody>
          <a:bodyPr anchor="b"/>
          <a:lstStyle>
            <a:lvl1pPr algn="l">
              <a:defRPr sz="700" kern="700" spc="50" dirty="0">
                <a:latin typeface="Arial Narrow"/>
                <a:cs typeface="Arial Narrow"/>
              </a:defRPr>
            </a:lvl1pPr>
          </a:lstStyle>
          <a:p>
            <a:pPr>
              <a:defRPr/>
            </a:pPr>
            <a:r>
              <a:rPr lang="en-US"/>
              <a:t>Copyright ©2016 Cengage Learning. All Rights Reserved. May not be scanned, copied or duplicated, or posted to a publicly accessible website, in whole or in part. </a:t>
            </a:r>
          </a:p>
        </p:txBody>
      </p:sp>
    </p:spTree>
    <p:extLst>
      <p:ext uri="{BB962C8B-B14F-4D97-AF65-F5344CB8AC3E}">
        <p14:creationId xmlns:p14="http://schemas.microsoft.com/office/powerpoint/2010/main" val="4173523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6F5C1858-617A-4991-B898-0E943039C8D6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1"/>
          <p:cNvSpPr txBox="1">
            <a:spLocks/>
          </p:cNvSpPr>
          <p:nvPr userDrawn="1"/>
        </p:nvSpPr>
        <p:spPr>
          <a:xfrm>
            <a:off x="273050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Chord 7"/>
          <p:cNvSpPr/>
          <p:nvPr userDrawn="1"/>
        </p:nvSpPr>
        <p:spPr>
          <a:xfrm rot="13320000">
            <a:off x="-465138" y="155575"/>
            <a:ext cx="987426" cy="987425"/>
          </a:xfrm>
          <a:prstGeom prst="chord">
            <a:avLst>
              <a:gd name="adj1" fmla="val 2700000"/>
              <a:gd name="adj2" fmla="val 13872841"/>
            </a:avLst>
          </a:prstGeom>
          <a:solidFill>
            <a:srgbClr val="F1CA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solidFill>
                  <a:schemeClr val="tx2"/>
                </a:solidFill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>
                <a:solidFill>
                  <a:schemeClr val="tx2"/>
                </a:solidFill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>
                <a:solidFill>
                  <a:schemeClr val="tx2"/>
                </a:solidFill>
              </a:defRPr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>
                <a:solidFill>
                  <a:schemeClr val="tx2"/>
                </a:solidFill>
              </a:defRPr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>
                <a:solidFill>
                  <a:schemeClr val="tx2"/>
                </a:solidFill>
              </a:defRPr>
            </a:lvl4pPr>
            <a:lvl5pPr marL="1508760" indent="-228600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359521-82E3-46DD-B6E8-36ED9DC68C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38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99FB9BE1-A77C-4E9C-ABBE-6B2E36E15D2D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1"/>
          <p:cNvSpPr txBox="1">
            <a:spLocks/>
          </p:cNvSpPr>
          <p:nvPr userDrawn="1"/>
        </p:nvSpPr>
        <p:spPr>
          <a:xfrm>
            <a:off x="274638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pic>
        <p:nvPicPr>
          <p:cNvPr id="7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5764" y="3251"/>
            <a:ext cx="8229600" cy="1143000"/>
          </a:xfrm>
        </p:spPr>
        <p:txBody>
          <a:bodyPr>
            <a:normAutofit/>
          </a:bodyPr>
          <a:lstStyle>
            <a:lvl1pPr algn="l">
              <a:defRPr sz="3200" b="1">
                <a:latin typeface="Franklin Gothic Medium"/>
                <a:cs typeface="Franklin Gothic Medium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4500" y="15329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C0C1E-67FD-4EDB-A6D6-B3F3738876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0263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34C4DB8F-98CE-486E-B999-DDF5F5FA7ADE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274638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B000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3200" b="1" dirty="0" smtClean="0">
                <a:solidFill>
                  <a:schemeClr val="bg1"/>
                </a:solidFill>
                <a:latin typeface="Franklin Gothic Medium" pitchFamily="34" charset="0"/>
              </a:rPr>
              <a:t>Table</a:t>
            </a:r>
            <a:endParaRPr lang="en-US" altLang="en-US" sz="3200" b="1" i="1" dirty="0" smtClean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F2730E-2F16-4593-B858-6D59B86294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362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2278DAE1-5D03-46C9-8122-836610F3EB80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274638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9933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3200" b="1" dirty="0" smtClean="0">
                <a:solidFill>
                  <a:schemeClr val="bg1"/>
                </a:solidFill>
                <a:latin typeface="Franklin Gothic Medium" pitchFamily="34" charset="0"/>
              </a:rPr>
              <a:t>Figure</a:t>
            </a:r>
            <a:endParaRPr lang="en-US" altLang="en-US" sz="3200" b="1" i="1" dirty="0" smtClean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83FE00-54F2-4117-9755-4B4C24D21E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324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1489" y="0"/>
            <a:ext cx="9144000" cy="2497593"/>
          </a:xfrm>
          <a:prstGeom prst="rect">
            <a:avLst/>
          </a:prstGeom>
          <a:gradFill flip="none" rotWithShape="1">
            <a:gsLst>
              <a:gs pos="0">
                <a:srgbClr val="B2BFBE">
                  <a:alpha val="61000"/>
                </a:srgbClr>
              </a:gs>
              <a:gs pos="85000">
                <a:srgbClr val="FFFFFF"/>
              </a:gs>
            </a:gsLst>
            <a:lin ang="1620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4DBDABB-A073-450C-9038-9F5386901AD2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274638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6" name="Rectangle 5"/>
          <p:cNvSpPr/>
          <p:nvPr userDrawn="1"/>
        </p:nvSpPr>
        <p:spPr>
          <a:xfrm>
            <a:off x="0" y="368300"/>
            <a:ext cx="2600325" cy="584200"/>
          </a:xfrm>
          <a:prstGeom prst="rect">
            <a:avLst/>
          </a:prstGeom>
          <a:solidFill>
            <a:srgbClr val="F1CA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588" y="368300"/>
            <a:ext cx="1450975" cy="584200"/>
          </a:xfrm>
          <a:prstGeom prst="rect">
            <a:avLst/>
          </a:prstGeom>
          <a:solidFill>
            <a:srgbClr val="F1CA0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r>
              <a:rPr lang="en-US" altLang="en-US" sz="3200" b="1" dirty="0" smtClean="0">
                <a:solidFill>
                  <a:schemeClr val="tx2"/>
                </a:solidFill>
                <a:latin typeface="Franklin Gothic Medium" pitchFamily="34" charset="0"/>
              </a:rPr>
              <a:t>Exhibit</a:t>
            </a:r>
            <a:endParaRPr lang="en-US" altLang="en-US" sz="3200" b="1" i="1" dirty="0" smtClean="0">
              <a:solidFill>
                <a:schemeClr val="tx2"/>
              </a:solidFill>
              <a:latin typeface="Franklin Gothic Medium" pitchFamily="34" charset="0"/>
            </a:endParaRP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3012" y="418404"/>
            <a:ext cx="7536700" cy="983201"/>
          </a:xfrm>
        </p:spPr>
        <p:txBody>
          <a:bodyPr anchor="t">
            <a:normAutofit/>
          </a:bodyPr>
          <a:lstStyle>
            <a:lvl1pPr marL="1280160" indent="-1280160" algn="l">
              <a:defRPr sz="2800" b="1">
                <a:latin typeface="Franklin Gothic Medium"/>
                <a:cs typeface="Franklin Gothic Medium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3809CC-C3CF-4DED-A6DF-2A62A047AF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9895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3200" dirty="0" smtClean="0">
                <a:solidFill>
                  <a:srgbClr val="B00027"/>
                </a:solidFill>
                <a:latin typeface="Arial Narrow" pitchFamily="34" charset="0"/>
              </a:rPr>
              <a:t>LEARNING OUTCOMES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A7D27CA8-E6A6-4B10-BCAD-B043E6474505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29527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11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5073" y="1456105"/>
            <a:ext cx="7431087" cy="3471496"/>
          </a:xfrm>
        </p:spPr>
        <p:txBody>
          <a:bodyPr>
            <a:no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586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6" name="Picture 8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EFE70D32-6ECF-47D6-9E69-761DC10C95A2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Footer Placeholder 1"/>
          <p:cNvSpPr txBox="1">
            <a:spLocks/>
          </p:cNvSpPr>
          <p:nvPr userDrawn="1"/>
        </p:nvSpPr>
        <p:spPr>
          <a:xfrm>
            <a:off x="29527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1001713" y="220663"/>
            <a:ext cx="6915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dirty="0" smtClean="0">
                <a:solidFill>
                  <a:srgbClr val="B00027"/>
                </a:solidFill>
                <a:latin typeface="Arial Narrow" pitchFamily="34" charset="0"/>
              </a:rPr>
              <a:t>LEARNING OUTCOMES </a:t>
            </a:r>
            <a:r>
              <a:rPr lang="en-US" altLang="en-US" sz="2000" i="1" dirty="0" smtClean="0">
                <a:solidFill>
                  <a:srgbClr val="B00027"/>
                </a:solidFill>
                <a:latin typeface="Arial Narrow" pitchFamily="34" charset="0"/>
              </a:rPr>
              <a:t>(continued)</a:t>
            </a:r>
          </a:p>
        </p:txBody>
      </p:sp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2033" y="1456105"/>
            <a:ext cx="7431087" cy="3471496"/>
          </a:xfrm>
        </p:spPr>
        <p:txBody>
          <a:bodyPr>
            <a:normAutofit/>
          </a:bodyPr>
          <a:lstStyle>
            <a:lvl1pPr marL="420624" indent="-420624">
              <a:lnSpc>
                <a:spcPct val="90000"/>
              </a:lnSpc>
              <a:spcBef>
                <a:spcPts val="600"/>
              </a:spcBef>
              <a:buClrTx/>
              <a:buFont typeface="Wingdings" charset="2"/>
              <a:buAutoNum type="arabicPlain"/>
              <a:defRPr sz="2600">
                <a:latin typeface="Rockwell"/>
                <a:cs typeface="Rockwell"/>
              </a:defRPr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484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Oval 5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3200" dirty="0" smtClean="0">
                <a:solidFill>
                  <a:srgbClr val="B00027"/>
                </a:solidFill>
                <a:latin typeface="Arial Narrow" pitchFamily="34" charset="0"/>
              </a:rPr>
              <a:t>KEY TERMS</a:t>
            </a:r>
          </a:p>
        </p:txBody>
      </p:sp>
      <p:pic>
        <p:nvPicPr>
          <p:cNvPr id="8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6CCB681-7D04-4B0A-B576-A01D37348BE2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ooter Placeholder 1"/>
          <p:cNvSpPr txBox="1">
            <a:spLocks/>
          </p:cNvSpPr>
          <p:nvPr userDrawn="1"/>
        </p:nvSpPr>
        <p:spPr>
          <a:xfrm>
            <a:off x="29527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11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b="1"/>
            </a:lvl1pPr>
          </a:lstStyle>
          <a:p>
            <a:endParaRPr lang="en-US" dirty="0"/>
          </a:p>
        </p:txBody>
      </p:sp>
      <p:sp>
        <p:nvSpPr>
          <p:cNvPr id="15" name="Content Placeholder 3"/>
          <p:cNvSpPr>
            <a:spLocks noGrp="1"/>
          </p:cNvSpPr>
          <p:nvPr>
            <p:ph sz="half" idx="12"/>
          </p:nvPr>
        </p:nvSpPr>
        <p:spPr>
          <a:xfrm>
            <a:off x="4655498" y="1602288"/>
            <a:ext cx="4038600" cy="4525963"/>
          </a:xfrm>
        </p:spPr>
        <p:txBody>
          <a:bodyPr/>
          <a:lstStyle>
            <a:lvl1pPr>
              <a:defRPr b="1"/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11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E0E3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4" name="Oval 3"/>
          <p:cNvSpPr/>
          <p:nvPr userDrawn="1"/>
        </p:nvSpPr>
        <p:spPr>
          <a:xfrm>
            <a:off x="1233488" y="58738"/>
            <a:ext cx="6669087" cy="6670675"/>
          </a:xfrm>
          <a:prstGeom prst="ellipse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5" name="Oval 4"/>
          <p:cNvSpPr/>
          <p:nvPr userDrawn="1"/>
        </p:nvSpPr>
        <p:spPr>
          <a:xfrm>
            <a:off x="1001713" y="250825"/>
            <a:ext cx="890587" cy="890588"/>
          </a:xfrm>
          <a:prstGeom prst="ellipse">
            <a:avLst/>
          </a:prstGeom>
          <a:solidFill>
            <a:srgbClr val="FFC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1233488" y="393700"/>
            <a:ext cx="4581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3200" dirty="0" smtClean="0">
                <a:solidFill>
                  <a:srgbClr val="B00027"/>
                </a:solidFill>
                <a:latin typeface="Arial Narrow" pitchFamily="34" charset="0"/>
              </a:rPr>
              <a:t>SUMMARY</a:t>
            </a:r>
          </a:p>
        </p:txBody>
      </p:sp>
      <p:pic>
        <p:nvPicPr>
          <p:cNvPr id="7" name="Picture 10" descr="4LTR_colorStrip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300038" cy="686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D2E9E396-B102-406F-97B2-EB46297FD17F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Footer Placeholder 1"/>
          <p:cNvSpPr txBox="1">
            <a:spLocks/>
          </p:cNvSpPr>
          <p:nvPr userDrawn="1"/>
        </p:nvSpPr>
        <p:spPr>
          <a:xfrm>
            <a:off x="29527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10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2"/>
          </p:nvPr>
        </p:nvSpPr>
        <p:spPr>
          <a:xfrm>
            <a:off x="1232969" y="1482188"/>
            <a:ext cx="7821824" cy="4227731"/>
          </a:xfrm>
        </p:spPr>
        <p:txBody>
          <a:bodyPr/>
          <a:lstStyle>
            <a:lvl1pPr marL="342900" indent="-342900">
              <a:lnSpc>
                <a:spcPct val="90000"/>
              </a:lnSpc>
              <a:buClr>
                <a:srgbClr val="B00027"/>
              </a:buClr>
              <a:buFont typeface="Lucida Grande"/>
              <a:buChar char="•"/>
              <a:defRPr/>
            </a:lvl1pPr>
            <a:lvl2pPr marL="640080" indent="-274320">
              <a:lnSpc>
                <a:spcPct val="90000"/>
              </a:lnSpc>
              <a:buClr>
                <a:srgbClr val="B00027"/>
              </a:buClr>
              <a:buFont typeface="Arial"/>
              <a:buChar char="•"/>
              <a:defRPr b="0" i="1"/>
            </a:lvl2pPr>
            <a:lvl3pPr marL="960120" indent="-320040">
              <a:lnSpc>
                <a:spcPct val="90000"/>
              </a:lnSpc>
              <a:buClr>
                <a:srgbClr val="B00027"/>
              </a:buClr>
              <a:buSzPct val="100000"/>
              <a:buFont typeface="Lucida Grande"/>
              <a:buChar char="-"/>
              <a:defRPr sz="2800"/>
            </a:lvl3pPr>
            <a:lvl4pPr marL="1234440" indent="-228600">
              <a:lnSpc>
                <a:spcPct val="90000"/>
              </a:lnSpc>
              <a:buFont typeface="Arial"/>
              <a:buChar char="▸"/>
              <a:defRPr sz="2400"/>
            </a:lvl4pPr>
            <a:lvl5pPr marL="1508760" indent="-22860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47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1CA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pic>
        <p:nvPicPr>
          <p:cNvPr id="3" name="Picture 2" descr="4ltr_logo_new_REVISEDbw.psd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" t="6983" r="7072" b="4960"/>
          <a:stretch/>
        </p:blipFill>
        <p:spPr>
          <a:xfrm>
            <a:off x="3465147" y="2078159"/>
            <a:ext cx="2204181" cy="2210533"/>
          </a:xfrm>
          <a:prstGeom prst="ellipse">
            <a:avLst/>
          </a:prstGeom>
        </p:spPr>
      </p:pic>
      <p:sp>
        <p:nvSpPr>
          <p:cNvPr id="4" name="Slide Number Placeholder 2"/>
          <p:cNvSpPr txBox="1">
            <a:spLocks/>
          </p:cNvSpPr>
          <p:nvPr userDrawn="1"/>
        </p:nvSpPr>
        <p:spPr>
          <a:xfrm>
            <a:off x="6721475" y="6483350"/>
            <a:ext cx="2411413" cy="365125"/>
          </a:xfrm>
          <a:prstGeom prst="rect">
            <a:avLst/>
          </a:prstGeom>
        </p:spPr>
        <p:txBody>
          <a:bodyPr anchor="b"/>
          <a:lstStyle>
            <a:lvl1pPr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/>
            <a:fld id="{C7115527-7053-43D2-A57D-AEA0DC255E4C}" type="slidenum">
              <a:rPr lang="en-US" altLang="en-US" sz="1200" b="1">
                <a:solidFill>
                  <a:srgbClr val="000000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pPr algn="r" eaLnBrk="1" hangingPunct="1"/>
              <a:t>‹#›</a:t>
            </a:fld>
            <a:endParaRPr lang="en-US" altLang="en-US" sz="1200" b="1">
              <a:solidFill>
                <a:srgbClr val="000000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Footer Placeholder 1"/>
          <p:cNvSpPr txBox="1">
            <a:spLocks/>
          </p:cNvSpPr>
          <p:nvPr userDrawn="1"/>
        </p:nvSpPr>
        <p:spPr>
          <a:xfrm>
            <a:off x="295275" y="6592888"/>
            <a:ext cx="6721475" cy="279400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700" kern="700" spc="50" dirty="0" smtClean="0">
                <a:latin typeface="Arial Narrow"/>
                <a:cs typeface="Arial Narrow"/>
              </a:rPr>
              <a:t>Copyright ©2016 Cengage Learning. All Rights Reserved. May not be scanned, copied or duplicated, or posted to a publicly accessible website, in whole or in part. </a:t>
            </a:r>
            <a:endParaRPr lang="en-US" sz="700" kern="700" spc="50" dirty="0">
              <a:latin typeface="Arial Narrow"/>
              <a:cs typeface="Arial Narrow"/>
            </a:endParaRPr>
          </a:p>
        </p:txBody>
      </p:sp>
      <p:sp>
        <p:nvSpPr>
          <p:cNvPr id="6" name="Slide Number Placeholder 2"/>
          <p:cNvSpPr txBox="1">
            <a:spLocks/>
          </p:cNvSpPr>
          <p:nvPr userDrawn="1"/>
        </p:nvSpPr>
        <p:spPr>
          <a:xfrm>
            <a:off x="7689850" y="6483350"/>
            <a:ext cx="1127125" cy="365125"/>
          </a:xfrm>
          <a:prstGeom prst="rect">
            <a:avLst/>
          </a:prstGeom>
        </p:spPr>
        <p:txBody>
          <a:bodyPr anchor="b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000" dirty="0" smtClean="0">
                <a:solidFill>
                  <a:srgbClr val="000000"/>
                </a:solidFill>
              </a:rPr>
              <a:t>BUSN8 | CH1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41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64E2F-2011-4C80-8AAA-D62C2EA5FE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6216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1522C4-B51C-468F-86C7-99C5E0C93D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3471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3BD3A9-B231-42DA-8782-C5536035B4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42070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74515-3352-46F1-B111-B666A07B76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8831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643D4-1AF8-46F8-AFBE-892BB8F08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57609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C6FEDE-3ACE-4742-808D-4E3989C3F3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44607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B5BCCC-AE23-413B-9799-A285705CD8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21198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CC2EC4-5017-4F82-90E1-3391A65112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2212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5D0663-1193-4FF2-916F-E7C7D9AC58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5048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688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 dirty="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 dirty="0">
                <a:solidFill>
                  <a:schemeClr val="tx1">
                    <a:tint val="75000"/>
                  </a:schemeClr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9EACB8"/>
                </a:solidFill>
                <a:cs typeface="Arial" panose="020B0604020202020204" pitchFamily="34" charset="0"/>
              </a:defRPr>
            </a:lvl1pPr>
          </a:lstStyle>
          <a:p>
            <a:fld id="{180A5FF2-B9BF-47D8-B53B-F3FE8104039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26" r:id="rId2"/>
    <p:sldLayoutId id="2147484527" r:id="rId3"/>
    <p:sldLayoutId id="2147484528" r:id="rId4"/>
    <p:sldLayoutId id="2147484529" r:id="rId5"/>
    <p:sldLayoutId id="2147484530" r:id="rId6"/>
    <p:sldLayoutId id="2147484531" r:id="rId7"/>
    <p:sldLayoutId id="2147484532" r:id="rId8"/>
    <p:sldLayoutId id="2147484533" r:id="rId9"/>
    <p:sldLayoutId id="2147484534" r:id="rId10"/>
    <p:sldLayoutId id="2147484535" r:id="rId11"/>
    <p:sldLayoutId id="2147484516" r:id="rId12"/>
    <p:sldLayoutId id="2147484517" r:id="rId13"/>
    <p:sldLayoutId id="2147484518" r:id="rId14"/>
    <p:sldLayoutId id="2147484519" r:id="rId15"/>
    <p:sldLayoutId id="2147484520" r:id="rId16"/>
    <p:sldLayoutId id="2147484521" r:id="rId17"/>
    <p:sldLayoutId id="2147484522" r:id="rId18"/>
    <p:sldLayoutId id="2147484523" r:id="rId19"/>
    <p:sldLayoutId id="2147484524" r:id="rId20"/>
    <p:sldLayoutId id="2147484536" r:id="rId2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©2016 Cengage Learning. All Rights Reserved. May not be scanned, copied or duplicated, or posted to a publicly accessible website, in whole or in part.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1214438" y="1455738"/>
            <a:ext cx="7431087" cy="3471862"/>
          </a:xfrm>
        </p:spPr>
        <p:txBody>
          <a:bodyPr/>
          <a:lstStyle/>
          <a:p>
            <a:pPr marL="419100" indent="-419100" eaLnBrk="1" hangingPunct="1">
              <a:spcAft>
                <a:spcPts val="600"/>
              </a:spcAft>
              <a:buFont typeface="Wingdings" panose="05000000000000000000" pitchFamily="2" charset="2"/>
              <a:buAutoNum type="arabicPlain"/>
            </a:pPr>
            <a:r>
              <a:rPr lang="en-US" altLang="en-US" sz="2400" smtClean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Define business and discuss the role of business in the economy</a:t>
            </a:r>
          </a:p>
          <a:p>
            <a:pPr marL="419100" indent="-419100" eaLnBrk="1" hangingPunct="1">
              <a:spcAft>
                <a:spcPts val="600"/>
              </a:spcAft>
              <a:buFont typeface="Wingdings" panose="05000000000000000000" pitchFamily="2" charset="2"/>
              <a:buAutoNum type="arabicPlain"/>
            </a:pPr>
            <a:r>
              <a:rPr lang="en-US" altLang="en-US" sz="2400" smtClean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Explain the evolution of modern business</a:t>
            </a:r>
          </a:p>
          <a:p>
            <a:pPr marL="419100" indent="-419100" eaLnBrk="1" hangingPunct="1">
              <a:spcAft>
                <a:spcPts val="600"/>
              </a:spcAft>
              <a:buFont typeface="Wingdings" panose="05000000000000000000" pitchFamily="2" charset="2"/>
              <a:buAutoNum type="arabicPlain"/>
            </a:pPr>
            <a:r>
              <a:rPr lang="en-US" altLang="en-US" sz="2400" smtClean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Discuss the role of nonprofit organizations in the economy</a:t>
            </a:r>
          </a:p>
          <a:p>
            <a:pPr marL="419100" indent="-419100" eaLnBrk="1" hangingPunct="1">
              <a:spcAft>
                <a:spcPts val="600"/>
              </a:spcAft>
              <a:buFont typeface="Wingdings" panose="05000000000000000000" pitchFamily="2" charset="2"/>
              <a:buAutoNum type="arabicPlain" startAt="4"/>
            </a:pPr>
            <a:r>
              <a:rPr lang="en-IN" altLang="en-US" sz="2400" smtClean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Outline the core factors of production and how they affect the economy</a:t>
            </a:r>
          </a:p>
          <a:p>
            <a:pPr marL="419100" indent="-419100" eaLnBrk="1" hangingPunct="1">
              <a:spcAft>
                <a:spcPts val="600"/>
              </a:spcAft>
              <a:buFont typeface="Wingdings" panose="05000000000000000000" pitchFamily="2" charset="2"/>
              <a:buAutoNum type="arabicPlain" startAt="4"/>
            </a:pPr>
            <a:r>
              <a:rPr lang="en-IN" altLang="en-US" sz="2400" smtClean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Describe today’s business environment and discuss each key dimension</a:t>
            </a:r>
          </a:p>
          <a:p>
            <a:pPr marL="419100" indent="-419100" eaLnBrk="1" hangingPunct="1">
              <a:spcAft>
                <a:spcPts val="600"/>
              </a:spcAft>
              <a:buFont typeface="Wingdings" panose="05000000000000000000" pitchFamily="2" charset="2"/>
              <a:buAutoNum type="arabicPlain" startAt="4"/>
            </a:pPr>
            <a:r>
              <a:rPr lang="en-IN" altLang="en-US" sz="2400" smtClean="0">
                <a:latin typeface="Rockwell" panose="02060603020205020403" pitchFamily="18" charset="0"/>
                <a:ea typeface="Rockwell" panose="02060603020205020403" pitchFamily="18" charset="0"/>
                <a:cs typeface="Rockwell" panose="02060603020205020403" pitchFamily="18" charset="0"/>
              </a:rPr>
              <a:t>Explain how current business trends might affect your career choices</a:t>
            </a:r>
            <a:endParaRPr lang="en-US" altLang="en-US" sz="2400" smtClean="0">
              <a:latin typeface="Rockwell" panose="02060603020205020403" pitchFamily="18" charset="0"/>
              <a:ea typeface="Rockwell" panose="02060603020205020403" pitchFamily="18" charset="0"/>
              <a:cs typeface="Rockwell" panose="020606030202050204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Role of Business in the Economy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IN" altLang="en-US" smtClean="0"/>
              <a:t>Goal is to generate long-term profits by delivering unsurpassed value to the customers</a:t>
            </a:r>
          </a:p>
          <a:p>
            <a:pPr marL="639763" lvl="1" indent="-273050" eaLnBrk="1" hangingPunct="1">
              <a:buFont typeface="Arial" panose="020B0604020202020204" pitchFamily="34" charset="0"/>
              <a:buChar char="•"/>
            </a:pPr>
            <a:r>
              <a:rPr lang="en-IN" altLang="en-US" b="1" i="0" smtClean="0"/>
              <a:t>Value</a:t>
            </a:r>
            <a:r>
              <a:rPr lang="en-IN" altLang="en-US" i="0" smtClean="0"/>
              <a:t>: Relationship between the price of a good or a service and the benefits that it offers its customers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IN" altLang="en-US" smtClean="0"/>
              <a:t>Growth in social media has influenced business and consumers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Basics: Key Definitions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pPr>
              <a:defRPr/>
            </a:pPr>
            <a:r>
              <a:rPr lang="en-IN" altLang="en-US" b="1" dirty="0" smtClean="0"/>
              <a:t>Business</a:t>
            </a:r>
            <a:r>
              <a:rPr lang="en-IN" altLang="en-US" dirty="0" smtClean="0"/>
              <a:t>: Organization or activity that provides goods and services to earn a profit</a:t>
            </a:r>
          </a:p>
          <a:p>
            <a:pPr marL="639763" lvl="1" indent="-273050">
              <a:buFont typeface="Arial" panose="020B0604020202020204" pitchFamily="34" charset="0"/>
              <a:buChar char="•"/>
              <a:defRPr/>
            </a:pPr>
            <a:r>
              <a:rPr lang="en-IN" altLang="en-US" b="1" dirty="0" smtClean="0"/>
              <a:t>Profit</a:t>
            </a:r>
            <a:r>
              <a:rPr lang="en-IN" altLang="en-US" dirty="0" smtClean="0"/>
              <a:t>: Money earned by a business in sales minus expenses</a:t>
            </a:r>
          </a:p>
          <a:p>
            <a:pPr marL="639763" lvl="1" indent="-273050">
              <a:buFont typeface="Arial" panose="020B0604020202020204" pitchFamily="34" charset="0"/>
              <a:buChar char="•"/>
              <a:defRPr/>
            </a:pPr>
            <a:r>
              <a:rPr lang="en-IN" altLang="en-US" b="1" dirty="0" smtClean="0"/>
              <a:t>Loss</a:t>
            </a:r>
            <a:r>
              <a:rPr lang="en-IN" altLang="en-US" dirty="0" smtClean="0"/>
              <a:t>: Occurs when expenses are greater than revenue</a:t>
            </a:r>
          </a:p>
          <a:p>
            <a:pPr marL="342583" indent="-273050">
              <a:buFont typeface="Arial" panose="020B0604020202020204" pitchFamily="34" charset="0"/>
              <a:buChar char="•"/>
              <a:defRPr/>
            </a:pPr>
            <a:r>
              <a:rPr lang="en-IN" altLang="en-US" b="1" dirty="0" smtClean="0"/>
              <a:t>Entrepreneurs</a:t>
            </a:r>
            <a:r>
              <a:rPr lang="en-IN" altLang="en-US" dirty="0" smtClean="0"/>
              <a:t>: People who risk their resources to start and manage a business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Basics: Key Definitions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r>
              <a:rPr lang="en-IN" altLang="en-US" smtClean="0"/>
              <a:t>Business improves standard of living of people, contributes to higher quality of life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b="1" smtClean="0"/>
              <a:t>Standard of living</a:t>
            </a:r>
            <a:r>
              <a:rPr lang="en-IN" altLang="en-US" smtClean="0"/>
              <a:t>: Quality and quantity of goods and services available to a population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b="1" smtClean="0"/>
              <a:t>Quality of life</a:t>
            </a:r>
            <a:r>
              <a:rPr lang="en-IN" altLang="en-US" smtClean="0"/>
              <a:t>: Overall sense of well-being experienced by an individual or a group</a:t>
            </a: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Eras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r>
              <a:rPr lang="en-IN" altLang="en-US" smtClean="0"/>
              <a:t>Industrial revolution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US" altLang="en-US" smtClean="0"/>
              <a:t>Technological advances fueled rapid industrialization in America in mid-1700s to mid-1800s</a:t>
            </a:r>
          </a:p>
          <a:p>
            <a:r>
              <a:rPr lang="en-IN" altLang="en-US" smtClean="0"/>
              <a:t>Entrepreneurship era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Large-scale entrepreneurs emerged in the second half of the 1800s, building business empires</a:t>
            </a: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Eras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r>
              <a:rPr lang="en-IN" altLang="en-US" smtClean="0"/>
              <a:t>Production era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In early 1900s, businesses refined production process and created greater efficiencies</a:t>
            </a:r>
          </a:p>
          <a:p>
            <a:r>
              <a:rPr lang="en-IN" altLang="en-US" smtClean="0"/>
              <a:t>Marketing era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After WWII, businesses began to develop brands to help consumers understand the differences among products</a:t>
            </a:r>
          </a:p>
          <a:p>
            <a:r>
              <a:rPr lang="en-IN" altLang="en-US" smtClean="0"/>
              <a:t>Relationship era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Today, firms aim to build long-term relationships</a:t>
            </a: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Nonprofits and the Economy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r>
              <a:rPr lang="en-IN" altLang="en-US" b="1" smtClean="0"/>
              <a:t>Nonprofits</a:t>
            </a:r>
            <a:r>
              <a:rPr lang="en-IN" altLang="en-US" smtClean="0"/>
              <a:t>: Business-like establishments that employ people and produce goods and services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Goal - To contribute to the community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Produce goods and services to support economic stability and growth in a region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endParaRPr lang="en-IN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Factors of Production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955675" y="1546225"/>
            <a:ext cx="7823200" cy="4227513"/>
          </a:xfrm>
        </p:spPr>
        <p:txBody>
          <a:bodyPr/>
          <a:lstStyle/>
          <a:p>
            <a:pPr>
              <a:defRPr/>
            </a:pPr>
            <a:r>
              <a:rPr lang="en-IN" altLang="en-US" dirty="0" smtClean="0"/>
              <a:t>Elements that businesses need to achieve their objectives</a:t>
            </a:r>
          </a:p>
          <a:p>
            <a:pPr marL="639763" lvl="1" indent="-273050">
              <a:buFont typeface="Arial" panose="020B0604020202020204" pitchFamily="34" charset="0"/>
              <a:buChar char="•"/>
              <a:defRPr/>
            </a:pPr>
            <a:r>
              <a:rPr lang="en-IN" altLang="en-US" dirty="0" smtClean="0"/>
              <a:t>Natural resources</a:t>
            </a:r>
          </a:p>
          <a:p>
            <a:pPr marL="959803" lvl="2" indent="-273050">
              <a:buFont typeface="Arial" panose="020B0604020202020204" pitchFamily="34" charset="0"/>
              <a:buChar char="•"/>
              <a:defRPr/>
            </a:pPr>
            <a:r>
              <a:rPr lang="en-IN" altLang="en-US" dirty="0" smtClean="0"/>
              <a:t>Inputs that offer value in their natural state</a:t>
            </a:r>
          </a:p>
          <a:p>
            <a:pPr marL="639763" lvl="1" indent="-273050">
              <a:buFont typeface="Arial" panose="020B0604020202020204" pitchFamily="34" charset="0"/>
              <a:buChar char="•"/>
              <a:defRPr/>
            </a:pPr>
            <a:r>
              <a:rPr lang="en-IN" altLang="en-US" dirty="0" smtClean="0"/>
              <a:t>Capital </a:t>
            </a:r>
          </a:p>
          <a:p>
            <a:pPr marL="959803" lvl="2" indent="-273050">
              <a:buFont typeface="Arial" panose="020B0604020202020204" pitchFamily="34" charset="0"/>
              <a:buChar char="•"/>
              <a:defRPr/>
            </a:pPr>
            <a:r>
              <a:rPr lang="en-IN" altLang="en-US" dirty="0" smtClean="0"/>
              <a:t>Synthetic resources that a business needs to produce goods or services</a:t>
            </a:r>
            <a:endParaRPr lang="en-IN" altLang="en-US" dirty="0"/>
          </a:p>
          <a:p>
            <a:pPr marL="342583" indent="-273050">
              <a:buFont typeface="Arial" panose="020B0604020202020204" pitchFamily="34" charset="0"/>
              <a:buChar char="•"/>
              <a:defRPr/>
            </a:pPr>
            <a:endParaRPr lang="en-IN" altLang="en-US" dirty="0" smtClean="0"/>
          </a:p>
          <a:p>
            <a:pPr marL="959803" lvl="2" indent="-273050">
              <a:buFont typeface="Arial" panose="020B0604020202020204" pitchFamily="34" charset="0"/>
              <a:buChar char="•"/>
              <a:defRPr/>
            </a:pPr>
            <a:endParaRPr lang="en-I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Factors of Production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Human resources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Physical, intellectual, and creative contributions of everyone who works within an economy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Entrepreneurship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Entrepreneurs take the risk of launching and operating their own business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Create opportunities by harnessing other factors of production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Environment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r>
              <a:rPr lang="en-IN" altLang="en-US" smtClean="0"/>
              <a:t>Setting in which business operates </a:t>
            </a:r>
          </a:p>
          <a:p>
            <a:r>
              <a:rPr lang="en-IN" altLang="en-US" smtClean="0"/>
              <a:t>Components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Economic environment 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Governments take active steps to reduce the risks of business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Affected by corruption and ethical lapses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Environment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Competitive environment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Companies look to develop long term, mutually beneficial relationships with customers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Speed-to-market is a key source of competitive advantage</a:t>
            </a:r>
          </a:p>
          <a:p>
            <a:pPr marL="1231900" lvl="3" indent="-273050">
              <a:buFont typeface="Arial" panose="020B0604020202020204" pitchFamily="34" charset="0"/>
              <a:buChar char="•"/>
            </a:pPr>
            <a:r>
              <a:rPr lang="en-IN" altLang="en-US" b="1" smtClean="0"/>
              <a:t>Speed</a:t>
            </a:r>
            <a:r>
              <a:rPr lang="en-IN" altLang="en-US" smtClean="0"/>
              <a:t>-</a:t>
            </a:r>
            <a:r>
              <a:rPr lang="en-IN" altLang="en-US" b="1" smtClean="0"/>
              <a:t>to</a:t>
            </a:r>
            <a:r>
              <a:rPr lang="en-IN" altLang="en-US" smtClean="0"/>
              <a:t>-</a:t>
            </a:r>
            <a:r>
              <a:rPr lang="en-IN" altLang="en-US" b="1" smtClean="0"/>
              <a:t>market</a:t>
            </a:r>
            <a:r>
              <a:rPr lang="en-IN" altLang="en-US" smtClean="0"/>
              <a:t>: Rate at which a new product moves from conception to commercialization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Environment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pPr marL="638810" lvl="1" indent="-273050">
              <a:buFont typeface="Arial" panose="020B0604020202020204" pitchFamily="34" charset="0"/>
              <a:buChar char="•"/>
              <a:defRPr/>
            </a:pPr>
            <a:r>
              <a:rPr lang="en-IN" altLang="en-US" dirty="0" smtClean="0"/>
              <a:t>Workforce advantage </a:t>
            </a:r>
          </a:p>
          <a:p>
            <a:pPr marL="958850" lvl="2" indent="-273050">
              <a:buFont typeface="Arial" panose="020B0604020202020204" pitchFamily="34" charset="0"/>
              <a:buChar char="•"/>
              <a:defRPr/>
            </a:pPr>
            <a:r>
              <a:rPr lang="en-IN" altLang="en-US" dirty="0" smtClean="0"/>
              <a:t>Finding and holding the best talent contributes to a firm’s competitive edge</a:t>
            </a:r>
          </a:p>
          <a:p>
            <a:pPr marL="639763" lvl="1" indent="-273050">
              <a:buFont typeface="Arial" panose="020B0604020202020204" pitchFamily="34" charset="0"/>
              <a:buChar char="•"/>
              <a:defRPr/>
            </a:pPr>
            <a:r>
              <a:rPr lang="en-IN" altLang="en-US" dirty="0" smtClean="0"/>
              <a:t>Technological environment - The impact of technology has transformed business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  <a:defRPr/>
            </a:pPr>
            <a:r>
              <a:rPr lang="en-IN" altLang="en-US" b="1" dirty="0" smtClean="0"/>
              <a:t>Business technology</a:t>
            </a:r>
            <a:r>
              <a:rPr lang="en-IN" altLang="en-US" dirty="0" smtClean="0"/>
              <a:t>: Tools used by business to become efficient and effective</a:t>
            </a:r>
            <a:endParaRPr lang="en-US" altLang="en-US" dirty="0" smtClean="0"/>
          </a:p>
          <a:p>
            <a:pPr marL="1233170" lvl="3" indent="-273050">
              <a:buFont typeface="Arial" panose="020B0604020202020204" pitchFamily="34" charset="0"/>
              <a:buChar char="•"/>
              <a:defRPr/>
            </a:pPr>
            <a:r>
              <a:rPr lang="en-IN" altLang="en-US" b="1" dirty="0" smtClean="0"/>
              <a:t>World Wide Web</a:t>
            </a:r>
            <a:endParaRPr lang="en-IN" altLang="en-US" dirty="0" smtClean="0"/>
          </a:p>
          <a:p>
            <a:pPr marL="1233170" lvl="3" indent="-273050">
              <a:buFont typeface="Arial" panose="020B0604020202020204" pitchFamily="34" charset="0"/>
              <a:buChar char="•"/>
              <a:defRPr/>
            </a:pPr>
            <a:r>
              <a:rPr lang="en-IN" altLang="en-US" b="1" dirty="0" smtClean="0"/>
              <a:t>E</a:t>
            </a:r>
            <a:r>
              <a:rPr lang="en-IN" altLang="en-US" dirty="0" smtClean="0"/>
              <a:t>-</a:t>
            </a:r>
            <a:r>
              <a:rPr lang="en-IN" altLang="en-US" b="1" dirty="0" smtClean="0"/>
              <a:t>commerce</a:t>
            </a:r>
            <a:endParaRPr lang="en-I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Environment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Social environment - Covers shared values, attitudes, customs, beliefs, and </a:t>
            </a:r>
            <a:r>
              <a:rPr lang="en-IN" altLang="en-US" b="1" smtClean="0"/>
              <a:t>demographics</a:t>
            </a:r>
            <a:r>
              <a:rPr lang="en-IN" altLang="en-US" smtClean="0"/>
              <a:t> 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Dimensions</a:t>
            </a:r>
          </a:p>
          <a:p>
            <a:pPr marL="1231900" lvl="3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Diversity</a:t>
            </a:r>
          </a:p>
          <a:p>
            <a:pPr marL="1231900" lvl="3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Aging population</a:t>
            </a:r>
          </a:p>
          <a:p>
            <a:pPr marL="1231900" lvl="3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Rising worker expectations</a:t>
            </a:r>
          </a:p>
          <a:p>
            <a:pPr marL="1231900" lvl="3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Ethics and social responsibility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Business Environment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Global environment</a:t>
            </a:r>
          </a:p>
          <a:p>
            <a:pPr marL="958850" lvl="2" indent="-273050">
              <a:buSzTx/>
              <a:buFont typeface="Arial" panose="020B0604020202020204" pitchFamily="34" charset="0"/>
              <a:buChar char="•"/>
            </a:pPr>
            <a:r>
              <a:rPr lang="en-IN" altLang="en-US" smtClean="0"/>
              <a:t>Technology and </a:t>
            </a:r>
            <a:r>
              <a:rPr lang="en-IN" altLang="en-US" b="1" smtClean="0"/>
              <a:t>free trade </a:t>
            </a:r>
            <a:r>
              <a:rPr lang="en-IN" altLang="en-US" smtClean="0"/>
              <a:t>have blurred lines between individual economies in the world </a:t>
            </a:r>
          </a:p>
          <a:p>
            <a:pPr marL="1231900" lvl="3" indent="-273050">
              <a:buFont typeface="Arial" panose="020B0604020202020204" pitchFamily="34" charset="0"/>
              <a:buChar char="•"/>
            </a:pPr>
            <a:r>
              <a:rPr lang="en-IN" altLang="en-US" b="1" smtClean="0"/>
              <a:t>General Agreement on Tariffs and Trade </a:t>
            </a:r>
            <a:r>
              <a:rPr lang="en-IN" altLang="en-US" smtClean="0"/>
              <a:t>(</a:t>
            </a:r>
            <a:r>
              <a:rPr lang="en-IN" altLang="en-US" b="1" smtClean="0"/>
              <a:t>GATT</a:t>
            </a:r>
            <a:r>
              <a:rPr lang="en-IN" altLang="en-US" smtClean="0"/>
              <a:t>): International trade agreement that has taken steps to lower tariffs and promote free trade worldwide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525463" y="3175"/>
            <a:ext cx="8229600" cy="1143000"/>
          </a:xfrm>
        </p:spPr>
        <p:txBody>
          <a:bodyPr/>
          <a:lstStyle/>
          <a:p>
            <a:r>
              <a:rPr lang="en-IN" altLang="en-US" smtClean="0">
                <a:latin typeface="Franklin Gothic Medium" panose="020B0603020102020204" pitchFamily="34" charset="0"/>
                <a:ea typeface="Franklin Gothic Medium" panose="020B0603020102020204" pitchFamily="34" charset="0"/>
                <a:cs typeface="Franklin Gothic Medium" panose="020B0603020102020204" pitchFamily="34" charset="0"/>
              </a:rPr>
              <a:t>Current Business Trends and Career Choices</a:t>
            </a:r>
            <a:endParaRPr lang="en-US" altLang="en-US" smtClean="0">
              <a:latin typeface="Franklin Gothic Medium" panose="020B0603020102020204" pitchFamily="34" charset="0"/>
              <a:ea typeface="Franklin Gothic Medium" panose="020B0603020102020204" pitchFamily="34" charset="0"/>
              <a:cs typeface="Franklin Gothic Medium" panose="020B0603020102020204" pitchFamily="34" charset="0"/>
            </a:endParaRP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993775" y="1533525"/>
            <a:ext cx="7823200" cy="4227513"/>
          </a:xfrm>
        </p:spPr>
        <p:txBody>
          <a:bodyPr/>
          <a:lstStyle/>
          <a:p>
            <a:r>
              <a:rPr lang="en-IN" altLang="en-US" smtClean="0"/>
              <a:t>Financial success is influenced by the economy and one’s business skills</a:t>
            </a:r>
          </a:p>
          <a:p>
            <a:pPr marL="639763" lvl="1" indent="-273050">
              <a:buFont typeface="Arial" panose="020B0604020202020204" pitchFamily="34" charset="0"/>
              <a:buChar char="•"/>
            </a:pPr>
            <a:r>
              <a:rPr lang="en-IN" altLang="en-US" smtClean="0"/>
              <a:t>Experts advise graduates to follow their passion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2"/>
          </p:nvPr>
        </p:nvSpPr>
        <p:spPr>
          <a:xfrm>
            <a:off x="1233488" y="1482725"/>
            <a:ext cx="7821612" cy="4227513"/>
          </a:xfrm>
        </p:spPr>
        <p:txBody>
          <a:bodyPr/>
          <a:lstStyle/>
          <a:p>
            <a:r>
              <a:rPr lang="en-US" altLang="en-US" smtClean="0"/>
              <a:t>Business improves the standard of living of people and increase their quality of lives</a:t>
            </a:r>
          </a:p>
          <a:p>
            <a:r>
              <a:rPr lang="en-US" altLang="en-US" smtClean="0"/>
              <a:t>Modern business has evolved through different eras from the industrial revolution to the relationship era</a:t>
            </a:r>
          </a:p>
          <a:p>
            <a:r>
              <a:rPr lang="en-US" altLang="en-US" smtClean="0"/>
              <a:t>Nonprofit organizations works along with businesses to improve the quality of life in the society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ontent Placeholder 1"/>
          <p:cNvSpPr>
            <a:spLocks noGrp="1"/>
          </p:cNvSpPr>
          <p:nvPr>
            <p:ph idx="12"/>
          </p:nvPr>
        </p:nvSpPr>
        <p:spPr>
          <a:xfrm>
            <a:off x="1233488" y="1482725"/>
            <a:ext cx="7821612" cy="4227513"/>
          </a:xfrm>
        </p:spPr>
        <p:txBody>
          <a:bodyPr/>
          <a:lstStyle/>
          <a:p>
            <a:r>
              <a:rPr lang="en-US" altLang="en-US" smtClean="0"/>
              <a:t>Core factors of production are natural resources, capital, human resources, and entrepreneurship</a:t>
            </a:r>
          </a:p>
          <a:p>
            <a:r>
              <a:rPr lang="en-US" altLang="en-US" smtClean="0"/>
              <a:t>Dimensions of the business environment are economic, competitive, technological, social, and global</a:t>
            </a:r>
          </a:p>
          <a:p>
            <a:r>
              <a:rPr lang="en-US" altLang="en-US" smtClean="0"/>
              <a:t>Career choices are affected by the broader economy and the business skills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600" b="0" smtClean="0"/>
              <a:t>Value</a:t>
            </a:r>
          </a:p>
          <a:p>
            <a:r>
              <a:rPr lang="en-US" altLang="en-US" sz="2600" b="0" smtClean="0"/>
              <a:t>Business</a:t>
            </a:r>
          </a:p>
          <a:p>
            <a:r>
              <a:rPr lang="en-US" altLang="en-US" sz="2600" b="0" smtClean="0"/>
              <a:t>Profit</a:t>
            </a:r>
          </a:p>
          <a:p>
            <a:r>
              <a:rPr lang="en-US" altLang="en-US" sz="2600" b="0" smtClean="0"/>
              <a:t>Loss</a:t>
            </a:r>
          </a:p>
          <a:p>
            <a:r>
              <a:rPr lang="en-US" altLang="en-US" sz="2600" b="0" smtClean="0"/>
              <a:t>Entrepreneurs</a:t>
            </a:r>
          </a:p>
          <a:p>
            <a:r>
              <a:rPr lang="en-US" altLang="en-US" sz="2600" b="0" smtClean="0"/>
              <a:t>Standard of living</a:t>
            </a:r>
          </a:p>
          <a:p>
            <a:r>
              <a:rPr lang="en-US" altLang="en-US" sz="2600" b="0" smtClean="0"/>
              <a:t>Quality of life</a:t>
            </a:r>
          </a:p>
          <a:p>
            <a:r>
              <a:rPr lang="en-US" altLang="en-US" sz="2600" b="0" smtClean="0"/>
              <a:t>Nonprofits</a:t>
            </a:r>
          </a:p>
          <a:p>
            <a:r>
              <a:rPr lang="en-US" altLang="en-US" sz="2600" b="0" smtClean="0"/>
              <a:t>Factors of production</a:t>
            </a:r>
          </a:p>
        </p:txBody>
      </p:sp>
      <p:sp>
        <p:nvSpPr>
          <p:cNvPr id="32771" name="Content Placeholder 5"/>
          <p:cNvSpPr>
            <a:spLocks noGrp="1"/>
          </p:cNvSpPr>
          <p:nvPr>
            <p:ph sz="half" idx="12"/>
          </p:nvPr>
        </p:nvSpPr>
        <p:spPr>
          <a:xfrm>
            <a:off x="4656138" y="1601788"/>
            <a:ext cx="4038600" cy="4525962"/>
          </a:xfrm>
        </p:spPr>
        <p:txBody>
          <a:bodyPr/>
          <a:lstStyle/>
          <a:p>
            <a:r>
              <a:rPr lang="en-US" altLang="en-US" sz="2600" b="0" smtClean="0"/>
              <a:t>Business environment</a:t>
            </a:r>
          </a:p>
          <a:p>
            <a:r>
              <a:rPr lang="en-US" altLang="en-US" sz="2600" b="0" smtClean="0"/>
              <a:t>Speed-to-market</a:t>
            </a:r>
          </a:p>
          <a:p>
            <a:r>
              <a:rPr lang="en-US" altLang="en-US" sz="2600" b="0" smtClean="0"/>
              <a:t>Business technology</a:t>
            </a:r>
          </a:p>
          <a:p>
            <a:r>
              <a:rPr lang="en-US" altLang="en-US" sz="2600" b="0" smtClean="0"/>
              <a:t>World Wide Web</a:t>
            </a:r>
          </a:p>
          <a:p>
            <a:r>
              <a:rPr lang="en-US" altLang="en-US" sz="2600" b="0" smtClean="0"/>
              <a:t>E-commerce</a:t>
            </a:r>
          </a:p>
          <a:p>
            <a:r>
              <a:rPr lang="en-US" altLang="en-US" sz="2600" b="0" smtClean="0"/>
              <a:t>Demographics</a:t>
            </a:r>
          </a:p>
          <a:p>
            <a:r>
              <a:rPr lang="en-US" altLang="en-US" sz="2600" b="0" smtClean="0"/>
              <a:t>Free trade</a:t>
            </a:r>
          </a:p>
          <a:p>
            <a:r>
              <a:rPr lang="en-US" altLang="en-US" sz="2600" b="0" smtClean="0"/>
              <a:t>General Agreement on Tariffs and Trade (GATT)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rgbClr val="618097"/>
      </a:dk1>
      <a:lt1>
        <a:srgbClr val="FFFFFF"/>
      </a:lt1>
      <a:dk2>
        <a:srgbClr val="000000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4155</TotalTime>
  <Words>746</Words>
  <Application>Microsoft Office PowerPoint</Application>
  <PresentationFormat>On-screen Show (4:3)</PresentationFormat>
  <Paragraphs>106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2" baseType="lpstr">
      <vt:lpstr>Times New Roman</vt:lpstr>
      <vt:lpstr>ＭＳ Ｐゴシック</vt:lpstr>
      <vt:lpstr>Arial</vt:lpstr>
      <vt:lpstr>Calibri</vt:lpstr>
      <vt:lpstr>DINPro-CondBlack</vt:lpstr>
      <vt:lpstr>DINPro-CondMedium</vt:lpstr>
      <vt:lpstr>Arial Narrow</vt:lpstr>
      <vt:lpstr>Franklin Gothic Medium</vt:lpstr>
      <vt:lpstr>Rockwell</vt:lpstr>
      <vt:lpstr>Wingdings</vt:lpstr>
      <vt:lpstr>Lucida Grande</vt:lpstr>
      <vt:lpstr>Office Theme</vt:lpstr>
      <vt:lpstr>PowerPoint Presentation</vt:lpstr>
      <vt:lpstr>PowerPoint Presentation</vt:lpstr>
      <vt:lpstr>Role of Business in the Economy</vt:lpstr>
      <vt:lpstr>Business Basics: Key Definitions</vt:lpstr>
      <vt:lpstr>Business Basics: Key Definitions</vt:lpstr>
      <vt:lpstr>Business Eras</vt:lpstr>
      <vt:lpstr>Business Eras</vt:lpstr>
      <vt:lpstr>Nonprofits and the Economy</vt:lpstr>
      <vt:lpstr>Factors of Production</vt:lpstr>
      <vt:lpstr>Factors of Production</vt:lpstr>
      <vt:lpstr>Business Environment</vt:lpstr>
      <vt:lpstr>Business Environment</vt:lpstr>
      <vt:lpstr>Business Environment</vt:lpstr>
      <vt:lpstr>Business Environment</vt:lpstr>
      <vt:lpstr>Business Environment</vt:lpstr>
      <vt:lpstr>Current Business Trends and Career Choices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DPS</dc:creator>
  <cp:lastModifiedBy>default</cp:lastModifiedBy>
  <cp:revision>619</cp:revision>
  <cp:lastPrinted>1601-01-01T00:00:00Z</cp:lastPrinted>
  <dcterms:created xsi:type="dcterms:W3CDTF">2012-09-15T01:24:58Z</dcterms:created>
  <dcterms:modified xsi:type="dcterms:W3CDTF">2015-09-01T20:21:25Z</dcterms:modified>
</cp:coreProperties>
</file>